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56" r:id="rId5"/>
    <p:sldId id="285" r:id="rId6"/>
    <p:sldId id="287" r:id="rId7"/>
    <p:sldId id="258" r:id="rId8"/>
    <p:sldId id="283" r:id="rId9"/>
    <p:sldId id="284" r:id="rId10"/>
    <p:sldId id="286"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55" autoAdjust="0"/>
  </p:normalViewPr>
  <p:slideViewPr>
    <p:cSldViewPr snapToGrid="0">
      <p:cViewPr varScale="1">
        <p:scale>
          <a:sx n="100" d="100"/>
          <a:sy n="100" d="100"/>
        </p:scale>
        <p:origin x="432" y="90"/>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42A7E8-8112-4546-A39C-26C34D58C30A}"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ZA"/>
        </a:p>
      </dgm:t>
    </dgm:pt>
    <dgm:pt modelId="{B619771D-B375-48F7-91CE-DC455F0B820C}">
      <dgm:prSet phldrT="[Text]"/>
      <dgm:spPr/>
      <dgm:t>
        <a:bodyPr/>
        <a:lstStyle/>
        <a:p>
          <a:r>
            <a:rPr lang="en-ZA" dirty="0">
              <a:solidFill>
                <a:schemeClr val="accent3"/>
              </a:solidFill>
            </a:rPr>
            <a:t>Design </a:t>
          </a:r>
          <a:br>
            <a:rPr lang="en-ZA" dirty="0">
              <a:solidFill>
                <a:schemeClr val="accent3"/>
              </a:solidFill>
            </a:rPr>
          </a:br>
          <a:r>
            <a:rPr lang="en-ZA" dirty="0">
              <a:solidFill>
                <a:schemeClr val="accent3"/>
              </a:solidFill>
            </a:rPr>
            <a:t>🎨</a:t>
          </a:r>
        </a:p>
      </dgm:t>
    </dgm:pt>
    <dgm:pt modelId="{5FB2A387-8E27-4902-B44F-F2F93D32D96D}" type="parTrans" cxnId="{3E4244F7-0ECA-4E87-B3AA-939703090FDA}">
      <dgm:prSet/>
      <dgm:spPr/>
      <dgm:t>
        <a:bodyPr/>
        <a:lstStyle/>
        <a:p>
          <a:endParaRPr lang="en-ZA">
            <a:solidFill>
              <a:schemeClr val="accent3"/>
            </a:solidFill>
          </a:endParaRPr>
        </a:p>
      </dgm:t>
    </dgm:pt>
    <dgm:pt modelId="{8809A2D1-9CEE-42C8-888D-3E5F84404F4D}" type="sibTrans" cxnId="{3E4244F7-0ECA-4E87-B3AA-939703090FDA}">
      <dgm:prSet/>
      <dgm:spPr/>
      <dgm:t>
        <a:bodyPr/>
        <a:lstStyle/>
        <a:p>
          <a:endParaRPr lang="en-ZA">
            <a:solidFill>
              <a:schemeClr val="accent3"/>
            </a:solidFill>
          </a:endParaRPr>
        </a:p>
      </dgm:t>
    </dgm:pt>
    <dgm:pt modelId="{41853A67-3692-4069-818B-6D48B4D6D550}">
      <dgm:prSet phldrT="[Text]"/>
      <dgm:spPr/>
      <dgm:t>
        <a:bodyPr/>
        <a:lstStyle/>
        <a:p>
          <a:r>
            <a:rPr lang="en-ZA" dirty="0">
              <a:solidFill>
                <a:schemeClr val="accent3"/>
              </a:solidFill>
            </a:rPr>
            <a:t>Build </a:t>
          </a:r>
          <a:br>
            <a:rPr lang="en-ZA" dirty="0">
              <a:solidFill>
                <a:schemeClr val="accent3"/>
              </a:solidFill>
            </a:rPr>
          </a:br>
          <a:r>
            <a:rPr lang="en-ZA" dirty="0">
              <a:solidFill>
                <a:schemeClr val="accent3"/>
              </a:solidFill>
            </a:rPr>
            <a:t>🛠️</a:t>
          </a:r>
        </a:p>
      </dgm:t>
    </dgm:pt>
    <dgm:pt modelId="{3AF70C35-669E-47E7-B4E1-F9E8F2EC7739}" type="parTrans" cxnId="{C13AF5D0-68B9-48DE-A9E7-E0DE0E47A0B6}">
      <dgm:prSet/>
      <dgm:spPr/>
      <dgm:t>
        <a:bodyPr/>
        <a:lstStyle/>
        <a:p>
          <a:endParaRPr lang="en-ZA">
            <a:solidFill>
              <a:schemeClr val="accent3"/>
            </a:solidFill>
          </a:endParaRPr>
        </a:p>
      </dgm:t>
    </dgm:pt>
    <dgm:pt modelId="{AF006DDF-267E-4D97-BCED-CD6ABDA5FB52}" type="sibTrans" cxnId="{C13AF5D0-68B9-48DE-A9E7-E0DE0E47A0B6}">
      <dgm:prSet/>
      <dgm:spPr/>
      <dgm:t>
        <a:bodyPr/>
        <a:lstStyle/>
        <a:p>
          <a:endParaRPr lang="en-ZA">
            <a:solidFill>
              <a:schemeClr val="accent3"/>
            </a:solidFill>
          </a:endParaRPr>
        </a:p>
      </dgm:t>
    </dgm:pt>
    <dgm:pt modelId="{F4093857-C724-465A-89F5-ACF04F1D2884}">
      <dgm:prSet phldrT="[Text]"/>
      <dgm:spPr/>
      <dgm:t>
        <a:bodyPr/>
        <a:lstStyle/>
        <a:p>
          <a:r>
            <a:rPr lang="en-ZA" dirty="0">
              <a:solidFill>
                <a:schemeClr val="accent3"/>
              </a:solidFill>
            </a:rPr>
            <a:t>Launch </a:t>
          </a:r>
          <a:br>
            <a:rPr lang="en-ZA" dirty="0">
              <a:solidFill>
                <a:schemeClr val="accent3"/>
              </a:solidFill>
            </a:rPr>
          </a:br>
          <a:r>
            <a:rPr lang="en-ZA" dirty="0">
              <a:solidFill>
                <a:schemeClr val="accent3"/>
              </a:solidFill>
            </a:rPr>
            <a:t>📈</a:t>
          </a:r>
        </a:p>
      </dgm:t>
    </dgm:pt>
    <dgm:pt modelId="{92AD4AB1-19CA-4D40-A120-91D4DC4FB28E}" type="parTrans" cxnId="{B941EF93-0D56-4F7F-9144-45D832C32C52}">
      <dgm:prSet/>
      <dgm:spPr/>
      <dgm:t>
        <a:bodyPr/>
        <a:lstStyle/>
        <a:p>
          <a:endParaRPr lang="en-ZA">
            <a:solidFill>
              <a:schemeClr val="accent3"/>
            </a:solidFill>
          </a:endParaRPr>
        </a:p>
      </dgm:t>
    </dgm:pt>
    <dgm:pt modelId="{5013A45E-C677-4A10-87AA-937083340000}" type="sibTrans" cxnId="{B941EF93-0D56-4F7F-9144-45D832C32C52}">
      <dgm:prSet/>
      <dgm:spPr/>
      <dgm:t>
        <a:bodyPr/>
        <a:lstStyle/>
        <a:p>
          <a:endParaRPr lang="en-ZA">
            <a:solidFill>
              <a:schemeClr val="accent3"/>
            </a:solidFill>
          </a:endParaRPr>
        </a:p>
      </dgm:t>
    </dgm:pt>
    <dgm:pt modelId="{3903EB80-0250-4B92-9642-A8B5E12470A8}">
      <dgm:prSet phldrT="[Text]"/>
      <dgm:spPr/>
      <dgm:t>
        <a:bodyPr/>
        <a:lstStyle/>
        <a:p>
          <a:r>
            <a:rPr lang="en-ZA" dirty="0">
              <a:solidFill>
                <a:schemeClr val="accent3"/>
              </a:solidFill>
            </a:rPr>
            <a:t>Imagine</a:t>
          </a:r>
          <a:br>
            <a:rPr lang="en-ZA" dirty="0">
              <a:solidFill>
                <a:schemeClr val="accent3"/>
              </a:solidFill>
            </a:rPr>
          </a:br>
          <a:r>
            <a:rPr lang="en-ZA" dirty="0">
              <a:solidFill>
                <a:schemeClr val="accent3"/>
              </a:solidFill>
            </a:rPr>
            <a:t>💭</a:t>
          </a:r>
        </a:p>
      </dgm:t>
    </dgm:pt>
    <dgm:pt modelId="{8CA4C602-7FB2-4323-83D6-885F2FAFD59F}" type="parTrans" cxnId="{A6FAD08E-C939-4EF0-A47A-EFE569CE7A43}">
      <dgm:prSet/>
      <dgm:spPr/>
      <dgm:t>
        <a:bodyPr/>
        <a:lstStyle/>
        <a:p>
          <a:endParaRPr lang="en-ZA"/>
        </a:p>
      </dgm:t>
    </dgm:pt>
    <dgm:pt modelId="{CA46CEA0-72D1-4E65-9D6A-01E318C745CF}" type="sibTrans" cxnId="{A6FAD08E-C939-4EF0-A47A-EFE569CE7A43}">
      <dgm:prSet/>
      <dgm:spPr/>
      <dgm:t>
        <a:bodyPr/>
        <a:lstStyle/>
        <a:p>
          <a:endParaRPr lang="en-ZA"/>
        </a:p>
      </dgm:t>
    </dgm:pt>
    <dgm:pt modelId="{A58EDA38-178F-49BF-8F35-635CD1BC140F}" type="pres">
      <dgm:prSet presAssocID="{0442A7E8-8112-4546-A39C-26C34D58C30A}" presName="cycle" presStyleCnt="0">
        <dgm:presLayoutVars>
          <dgm:dir/>
          <dgm:resizeHandles val="exact"/>
        </dgm:presLayoutVars>
      </dgm:prSet>
      <dgm:spPr/>
    </dgm:pt>
    <dgm:pt modelId="{7B45D16A-A46A-4FE7-BA6F-0B5A9DD176F2}" type="pres">
      <dgm:prSet presAssocID="{3903EB80-0250-4B92-9642-A8B5E12470A8}" presName="dummy" presStyleCnt="0"/>
      <dgm:spPr/>
    </dgm:pt>
    <dgm:pt modelId="{FE261D3B-8DF9-486F-A60F-D1B268F8EEF0}" type="pres">
      <dgm:prSet presAssocID="{3903EB80-0250-4B92-9642-A8B5E12470A8}" presName="node" presStyleLbl="revTx" presStyleIdx="0" presStyleCnt="4">
        <dgm:presLayoutVars>
          <dgm:bulletEnabled val="1"/>
        </dgm:presLayoutVars>
      </dgm:prSet>
      <dgm:spPr/>
    </dgm:pt>
    <dgm:pt modelId="{C1E32895-9269-417B-8E4B-1C5950AAFA85}" type="pres">
      <dgm:prSet presAssocID="{CA46CEA0-72D1-4E65-9D6A-01E318C745CF}" presName="sibTrans" presStyleLbl="node1" presStyleIdx="0" presStyleCnt="4"/>
      <dgm:spPr/>
    </dgm:pt>
    <dgm:pt modelId="{143CA626-F9DC-438A-8903-BF867BDCEAEE}" type="pres">
      <dgm:prSet presAssocID="{B619771D-B375-48F7-91CE-DC455F0B820C}" presName="dummy" presStyleCnt="0"/>
      <dgm:spPr/>
    </dgm:pt>
    <dgm:pt modelId="{18ECF526-E336-4605-8FEF-67BBAB87359A}" type="pres">
      <dgm:prSet presAssocID="{B619771D-B375-48F7-91CE-DC455F0B820C}" presName="node" presStyleLbl="revTx" presStyleIdx="1" presStyleCnt="4">
        <dgm:presLayoutVars>
          <dgm:bulletEnabled val="1"/>
        </dgm:presLayoutVars>
      </dgm:prSet>
      <dgm:spPr/>
    </dgm:pt>
    <dgm:pt modelId="{48C7BEB5-2B01-4AE8-898F-74541B29C865}" type="pres">
      <dgm:prSet presAssocID="{8809A2D1-9CEE-42C8-888D-3E5F84404F4D}" presName="sibTrans" presStyleLbl="node1" presStyleIdx="1" presStyleCnt="4"/>
      <dgm:spPr/>
    </dgm:pt>
    <dgm:pt modelId="{B9614522-4213-4B10-BF4D-F867CAC4C55D}" type="pres">
      <dgm:prSet presAssocID="{41853A67-3692-4069-818B-6D48B4D6D550}" presName="dummy" presStyleCnt="0"/>
      <dgm:spPr/>
    </dgm:pt>
    <dgm:pt modelId="{40DF6D57-CBEA-48E4-BF8E-3A6081478D22}" type="pres">
      <dgm:prSet presAssocID="{41853A67-3692-4069-818B-6D48B4D6D550}" presName="node" presStyleLbl="revTx" presStyleIdx="2" presStyleCnt="4">
        <dgm:presLayoutVars>
          <dgm:bulletEnabled val="1"/>
        </dgm:presLayoutVars>
      </dgm:prSet>
      <dgm:spPr/>
    </dgm:pt>
    <dgm:pt modelId="{78B01142-B086-4F07-8F4D-C65E8DE67E4B}" type="pres">
      <dgm:prSet presAssocID="{AF006DDF-267E-4D97-BCED-CD6ABDA5FB52}" presName="sibTrans" presStyleLbl="node1" presStyleIdx="2" presStyleCnt="4"/>
      <dgm:spPr/>
    </dgm:pt>
    <dgm:pt modelId="{108F54A1-6701-4327-A2B3-91427218B95C}" type="pres">
      <dgm:prSet presAssocID="{F4093857-C724-465A-89F5-ACF04F1D2884}" presName="dummy" presStyleCnt="0"/>
      <dgm:spPr/>
    </dgm:pt>
    <dgm:pt modelId="{310E20B2-F277-42FA-BE50-228337B55341}" type="pres">
      <dgm:prSet presAssocID="{F4093857-C724-465A-89F5-ACF04F1D2884}" presName="node" presStyleLbl="revTx" presStyleIdx="3" presStyleCnt="4">
        <dgm:presLayoutVars>
          <dgm:bulletEnabled val="1"/>
        </dgm:presLayoutVars>
      </dgm:prSet>
      <dgm:spPr/>
    </dgm:pt>
    <dgm:pt modelId="{32DA6E29-C4E8-49EE-97AE-5EDDC38BDE77}" type="pres">
      <dgm:prSet presAssocID="{5013A45E-C677-4A10-87AA-937083340000}" presName="sibTrans" presStyleLbl="node1" presStyleIdx="3" presStyleCnt="4"/>
      <dgm:spPr/>
    </dgm:pt>
  </dgm:ptLst>
  <dgm:cxnLst>
    <dgm:cxn modelId="{3594E319-2DED-458A-8151-5573561AAABB}" type="presOf" srcId="{3903EB80-0250-4B92-9642-A8B5E12470A8}" destId="{FE261D3B-8DF9-486F-A60F-D1B268F8EEF0}" srcOrd="0" destOrd="0" presId="urn:microsoft.com/office/officeart/2005/8/layout/cycle1"/>
    <dgm:cxn modelId="{318BBB36-B5B9-426A-B38D-CE7D9FF4FE6B}" type="presOf" srcId="{8809A2D1-9CEE-42C8-888D-3E5F84404F4D}" destId="{48C7BEB5-2B01-4AE8-898F-74541B29C865}" srcOrd="0" destOrd="0" presId="urn:microsoft.com/office/officeart/2005/8/layout/cycle1"/>
    <dgm:cxn modelId="{BE4C683C-1AAE-4333-A90D-CB431238B95E}" type="presOf" srcId="{0442A7E8-8112-4546-A39C-26C34D58C30A}" destId="{A58EDA38-178F-49BF-8F35-635CD1BC140F}" srcOrd="0" destOrd="0" presId="urn:microsoft.com/office/officeart/2005/8/layout/cycle1"/>
    <dgm:cxn modelId="{DF8D5C6C-3B03-400B-B7C9-2C8FF02491AC}" type="presOf" srcId="{F4093857-C724-465A-89F5-ACF04F1D2884}" destId="{310E20B2-F277-42FA-BE50-228337B55341}" srcOrd="0" destOrd="0" presId="urn:microsoft.com/office/officeart/2005/8/layout/cycle1"/>
    <dgm:cxn modelId="{9D31B27E-E10E-4404-967C-E0988C132523}" type="presOf" srcId="{B619771D-B375-48F7-91CE-DC455F0B820C}" destId="{18ECF526-E336-4605-8FEF-67BBAB87359A}" srcOrd="0" destOrd="0" presId="urn:microsoft.com/office/officeart/2005/8/layout/cycle1"/>
    <dgm:cxn modelId="{A6FAD08E-C939-4EF0-A47A-EFE569CE7A43}" srcId="{0442A7E8-8112-4546-A39C-26C34D58C30A}" destId="{3903EB80-0250-4B92-9642-A8B5E12470A8}" srcOrd="0" destOrd="0" parTransId="{8CA4C602-7FB2-4323-83D6-885F2FAFD59F}" sibTransId="{CA46CEA0-72D1-4E65-9D6A-01E318C745CF}"/>
    <dgm:cxn modelId="{B941EF93-0D56-4F7F-9144-45D832C32C52}" srcId="{0442A7E8-8112-4546-A39C-26C34D58C30A}" destId="{F4093857-C724-465A-89F5-ACF04F1D2884}" srcOrd="3" destOrd="0" parTransId="{92AD4AB1-19CA-4D40-A120-91D4DC4FB28E}" sibTransId="{5013A45E-C677-4A10-87AA-937083340000}"/>
    <dgm:cxn modelId="{CFFA349E-06E6-410F-8397-7A373CD177A5}" type="presOf" srcId="{AF006DDF-267E-4D97-BCED-CD6ABDA5FB52}" destId="{78B01142-B086-4F07-8F4D-C65E8DE67E4B}" srcOrd="0" destOrd="0" presId="urn:microsoft.com/office/officeart/2005/8/layout/cycle1"/>
    <dgm:cxn modelId="{11A468BD-0EF2-4D7B-9A78-025D4AF384E1}" type="presOf" srcId="{CA46CEA0-72D1-4E65-9D6A-01E318C745CF}" destId="{C1E32895-9269-417B-8E4B-1C5950AAFA85}" srcOrd="0" destOrd="0" presId="urn:microsoft.com/office/officeart/2005/8/layout/cycle1"/>
    <dgm:cxn modelId="{659674CA-D873-4A9A-8098-193DD752AF58}" type="presOf" srcId="{41853A67-3692-4069-818B-6D48B4D6D550}" destId="{40DF6D57-CBEA-48E4-BF8E-3A6081478D22}" srcOrd="0" destOrd="0" presId="urn:microsoft.com/office/officeart/2005/8/layout/cycle1"/>
    <dgm:cxn modelId="{C13AF5D0-68B9-48DE-A9E7-E0DE0E47A0B6}" srcId="{0442A7E8-8112-4546-A39C-26C34D58C30A}" destId="{41853A67-3692-4069-818B-6D48B4D6D550}" srcOrd="2" destOrd="0" parTransId="{3AF70C35-669E-47E7-B4E1-F9E8F2EC7739}" sibTransId="{AF006DDF-267E-4D97-BCED-CD6ABDA5FB52}"/>
    <dgm:cxn modelId="{01A02CDF-4BE4-4BA7-8916-69D1578586FC}" type="presOf" srcId="{5013A45E-C677-4A10-87AA-937083340000}" destId="{32DA6E29-C4E8-49EE-97AE-5EDDC38BDE77}" srcOrd="0" destOrd="0" presId="urn:microsoft.com/office/officeart/2005/8/layout/cycle1"/>
    <dgm:cxn modelId="{3E4244F7-0ECA-4E87-B3AA-939703090FDA}" srcId="{0442A7E8-8112-4546-A39C-26C34D58C30A}" destId="{B619771D-B375-48F7-91CE-DC455F0B820C}" srcOrd="1" destOrd="0" parTransId="{5FB2A387-8E27-4902-B44F-F2F93D32D96D}" sibTransId="{8809A2D1-9CEE-42C8-888D-3E5F84404F4D}"/>
    <dgm:cxn modelId="{571C7443-4E65-4910-BF52-A5E7BBE16D00}" type="presParOf" srcId="{A58EDA38-178F-49BF-8F35-635CD1BC140F}" destId="{7B45D16A-A46A-4FE7-BA6F-0B5A9DD176F2}" srcOrd="0" destOrd="0" presId="urn:microsoft.com/office/officeart/2005/8/layout/cycle1"/>
    <dgm:cxn modelId="{829A30C7-CD5C-48DE-A432-080AB39346D7}" type="presParOf" srcId="{A58EDA38-178F-49BF-8F35-635CD1BC140F}" destId="{FE261D3B-8DF9-486F-A60F-D1B268F8EEF0}" srcOrd="1" destOrd="0" presId="urn:microsoft.com/office/officeart/2005/8/layout/cycle1"/>
    <dgm:cxn modelId="{7C08F670-6CC6-44E7-BA8D-22B46BBD5344}" type="presParOf" srcId="{A58EDA38-178F-49BF-8F35-635CD1BC140F}" destId="{C1E32895-9269-417B-8E4B-1C5950AAFA85}" srcOrd="2" destOrd="0" presId="urn:microsoft.com/office/officeart/2005/8/layout/cycle1"/>
    <dgm:cxn modelId="{2EED18ED-FFEF-4164-AC04-52220F54CFA2}" type="presParOf" srcId="{A58EDA38-178F-49BF-8F35-635CD1BC140F}" destId="{143CA626-F9DC-438A-8903-BF867BDCEAEE}" srcOrd="3" destOrd="0" presId="urn:microsoft.com/office/officeart/2005/8/layout/cycle1"/>
    <dgm:cxn modelId="{D89A9D14-EBB2-4114-AB79-83CA7879DF76}" type="presParOf" srcId="{A58EDA38-178F-49BF-8F35-635CD1BC140F}" destId="{18ECF526-E336-4605-8FEF-67BBAB87359A}" srcOrd="4" destOrd="0" presId="urn:microsoft.com/office/officeart/2005/8/layout/cycle1"/>
    <dgm:cxn modelId="{DEE05CE4-27A6-4B54-A602-3F8D1181FF54}" type="presParOf" srcId="{A58EDA38-178F-49BF-8F35-635CD1BC140F}" destId="{48C7BEB5-2B01-4AE8-898F-74541B29C865}" srcOrd="5" destOrd="0" presId="urn:microsoft.com/office/officeart/2005/8/layout/cycle1"/>
    <dgm:cxn modelId="{459774D4-60D2-4E92-9A13-59705325ECA1}" type="presParOf" srcId="{A58EDA38-178F-49BF-8F35-635CD1BC140F}" destId="{B9614522-4213-4B10-BF4D-F867CAC4C55D}" srcOrd="6" destOrd="0" presId="urn:microsoft.com/office/officeart/2005/8/layout/cycle1"/>
    <dgm:cxn modelId="{418345C2-0856-4CD9-AD39-950B0A050C86}" type="presParOf" srcId="{A58EDA38-178F-49BF-8F35-635CD1BC140F}" destId="{40DF6D57-CBEA-48E4-BF8E-3A6081478D22}" srcOrd="7" destOrd="0" presId="urn:microsoft.com/office/officeart/2005/8/layout/cycle1"/>
    <dgm:cxn modelId="{65FE0B6B-F216-4FAD-BE4A-DE5A7AAB866B}" type="presParOf" srcId="{A58EDA38-178F-49BF-8F35-635CD1BC140F}" destId="{78B01142-B086-4F07-8F4D-C65E8DE67E4B}" srcOrd="8" destOrd="0" presId="urn:microsoft.com/office/officeart/2005/8/layout/cycle1"/>
    <dgm:cxn modelId="{71F91ED2-ADB4-4BBC-810D-74EF6C6F7B84}" type="presParOf" srcId="{A58EDA38-178F-49BF-8F35-635CD1BC140F}" destId="{108F54A1-6701-4327-A2B3-91427218B95C}" srcOrd="9" destOrd="0" presId="urn:microsoft.com/office/officeart/2005/8/layout/cycle1"/>
    <dgm:cxn modelId="{080F8A83-A8AD-48F2-BE45-638D81C7FC37}" type="presParOf" srcId="{A58EDA38-178F-49BF-8F35-635CD1BC140F}" destId="{310E20B2-F277-42FA-BE50-228337B55341}" srcOrd="10" destOrd="0" presId="urn:microsoft.com/office/officeart/2005/8/layout/cycle1"/>
    <dgm:cxn modelId="{7B169DE5-4CF2-4D48-82A5-CDC329872A4E}" type="presParOf" srcId="{A58EDA38-178F-49BF-8F35-635CD1BC140F}" destId="{32DA6E29-C4E8-49EE-97AE-5EDDC38BDE77}"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61D3B-8DF9-486F-A60F-D1B268F8EEF0}">
      <dsp:nvSpPr>
        <dsp:cNvPr id="0" name=""/>
        <dsp:cNvSpPr/>
      </dsp:nvSpPr>
      <dsp:spPr>
        <a:xfrm>
          <a:off x="3164942" y="104120"/>
          <a:ext cx="1651128" cy="165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ZA" sz="3500" kern="1200" dirty="0">
              <a:solidFill>
                <a:schemeClr val="accent3"/>
              </a:solidFill>
            </a:rPr>
            <a:t>Imagine</a:t>
          </a:r>
          <a:br>
            <a:rPr lang="en-ZA" sz="3500" kern="1200" dirty="0">
              <a:solidFill>
                <a:schemeClr val="accent3"/>
              </a:solidFill>
            </a:rPr>
          </a:br>
          <a:r>
            <a:rPr lang="en-ZA" sz="3500" kern="1200" dirty="0">
              <a:solidFill>
                <a:schemeClr val="accent3"/>
              </a:solidFill>
            </a:rPr>
            <a:t>💭</a:t>
          </a:r>
        </a:p>
      </dsp:txBody>
      <dsp:txXfrm>
        <a:off x="3164942" y="104120"/>
        <a:ext cx="1651128" cy="1651128"/>
      </dsp:txXfrm>
    </dsp:sp>
    <dsp:sp modelId="{C1E32895-9269-417B-8E4B-1C5950AAFA85}">
      <dsp:nvSpPr>
        <dsp:cNvPr id="0" name=""/>
        <dsp:cNvSpPr/>
      </dsp:nvSpPr>
      <dsp:spPr>
        <a:xfrm>
          <a:off x="258681" y="448"/>
          <a:ext cx="4661061" cy="4661061"/>
        </a:xfrm>
        <a:prstGeom prst="circularArrow">
          <a:avLst>
            <a:gd name="adj1" fmla="val 6908"/>
            <a:gd name="adj2" fmla="val 465796"/>
            <a:gd name="adj3" fmla="val 547546"/>
            <a:gd name="adj4" fmla="val 20586658"/>
            <a:gd name="adj5" fmla="val 805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ECF526-E336-4605-8FEF-67BBAB87359A}">
      <dsp:nvSpPr>
        <dsp:cNvPr id="0" name=""/>
        <dsp:cNvSpPr/>
      </dsp:nvSpPr>
      <dsp:spPr>
        <a:xfrm>
          <a:off x="3164942" y="2906709"/>
          <a:ext cx="1651128" cy="165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ZA" sz="3500" kern="1200" dirty="0">
              <a:solidFill>
                <a:schemeClr val="accent3"/>
              </a:solidFill>
            </a:rPr>
            <a:t>Design </a:t>
          </a:r>
          <a:br>
            <a:rPr lang="en-ZA" sz="3500" kern="1200" dirty="0">
              <a:solidFill>
                <a:schemeClr val="accent3"/>
              </a:solidFill>
            </a:rPr>
          </a:br>
          <a:r>
            <a:rPr lang="en-ZA" sz="3500" kern="1200" dirty="0">
              <a:solidFill>
                <a:schemeClr val="accent3"/>
              </a:solidFill>
            </a:rPr>
            <a:t>🎨</a:t>
          </a:r>
        </a:p>
      </dsp:txBody>
      <dsp:txXfrm>
        <a:off x="3164942" y="2906709"/>
        <a:ext cx="1651128" cy="1651128"/>
      </dsp:txXfrm>
    </dsp:sp>
    <dsp:sp modelId="{48C7BEB5-2B01-4AE8-898F-74541B29C865}">
      <dsp:nvSpPr>
        <dsp:cNvPr id="0" name=""/>
        <dsp:cNvSpPr/>
      </dsp:nvSpPr>
      <dsp:spPr>
        <a:xfrm>
          <a:off x="258681" y="448"/>
          <a:ext cx="4661061" cy="4661061"/>
        </a:xfrm>
        <a:prstGeom prst="circularArrow">
          <a:avLst>
            <a:gd name="adj1" fmla="val 6908"/>
            <a:gd name="adj2" fmla="val 465796"/>
            <a:gd name="adj3" fmla="val 5947546"/>
            <a:gd name="adj4" fmla="val 4386658"/>
            <a:gd name="adj5" fmla="val 805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DF6D57-CBEA-48E4-BF8E-3A6081478D22}">
      <dsp:nvSpPr>
        <dsp:cNvPr id="0" name=""/>
        <dsp:cNvSpPr/>
      </dsp:nvSpPr>
      <dsp:spPr>
        <a:xfrm>
          <a:off x="362353" y="2906709"/>
          <a:ext cx="1651128" cy="165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ZA" sz="3500" kern="1200" dirty="0">
              <a:solidFill>
                <a:schemeClr val="accent3"/>
              </a:solidFill>
            </a:rPr>
            <a:t>Build </a:t>
          </a:r>
          <a:br>
            <a:rPr lang="en-ZA" sz="3500" kern="1200" dirty="0">
              <a:solidFill>
                <a:schemeClr val="accent3"/>
              </a:solidFill>
            </a:rPr>
          </a:br>
          <a:r>
            <a:rPr lang="en-ZA" sz="3500" kern="1200" dirty="0">
              <a:solidFill>
                <a:schemeClr val="accent3"/>
              </a:solidFill>
            </a:rPr>
            <a:t>🛠️</a:t>
          </a:r>
        </a:p>
      </dsp:txBody>
      <dsp:txXfrm>
        <a:off x="362353" y="2906709"/>
        <a:ext cx="1651128" cy="1651128"/>
      </dsp:txXfrm>
    </dsp:sp>
    <dsp:sp modelId="{78B01142-B086-4F07-8F4D-C65E8DE67E4B}">
      <dsp:nvSpPr>
        <dsp:cNvPr id="0" name=""/>
        <dsp:cNvSpPr/>
      </dsp:nvSpPr>
      <dsp:spPr>
        <a:xfrm>
          <a:off x="258681" y="448"/>
          <a:ext cx="4661061" cy="4661061"/>
        </a:xfrm>
        <a:prstGeom prst="circularArrow">
          <a:avLst>
            <a:gd name="adj1" fmla="val 6908"/>
            <a:gd name="adj2" fmla="val 465796"/>
            <a:gd name="adj3" fmla="val 11347546"/>
            <a:gd name="adj4" fmla="val 9786658"/>
            <a:gd name="adj5" fmla="val 805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0E20B2-F277-42FA-BE50-228337B55341}">
      <dsp:nvSpPr>
        <dsp:cNvPr id="0" name=""/>
        <dsp:cNvSpPr/>
      </dsp:nvSpPr>
      <dsp:spPr>
        <a:xfrm>
          <a:off x="362353" y="104120"/>
          <a:ext cx="1651128" cy="165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ZA" sz="3500" kern="1200" dirty="0">
              <a:solidFill>
                <a:schemeClr val="accent3"/>
              </a:solidFill>
            </a:rPr>
            <a:t>Launch </a:t>
          </a:r>
          <a:br>
            <a:rPr lang="en-ZA" sz="3500" kern="1200" dirty="0">
              <a:solidFill>
                <a:schemeClr val="accent3"/>
              </a:solidFill>
            </a:rPr>
          </a:br>
          <a:r>
            <a:rPr lang="en-ZA" sz="3500" kern="1200" dirty="0">
              <a:solidFill>
                <a:schemeClr val="accent3"/>
              </a:solidFill>
            </a:rPr>
            <a:t>📈</a:t>
          </a:r>
        </a:p>
      </dsp:txBody>
      <dsp:txXfrm>
        <a:off x="362353" y="104120"/>
        <a:ext cx="1651128" cy="1651128"/>
      </dsp:txXfrm>
    </dsp:sp>
    <dsp:sp modelId="{32DA6E29-C4E8-49EE-97AE-5EDDC38BDE77}">
      <dsp:nvSpPr>
        <dsp:cNvPr id="0" name=""/>
        <dsp:cNvSpPr/>
      </dsp:nvSpPr>
      <dsp:spPr>
        <a:xfrm>
          <a:off x="258681" y="448"/>
          <a:ext cx="4661061" cy="4661061"/>
        </a:xfrm>
        <a:prstGeom prst="circularArrow">
          <a:avLst>
            <a:gd name="adj1" fmla="val 6908"/>
            <a:gd name="adj2" fmla="val 465796"/>
            <a:gd name="adj3" fmla="val 16747546"/>
            <a:gd name="adj4" fmla="val 15186658"/>
            <a:gd name="adj5" fmla="val 805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2/21/2025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question - what was the first app you opened on your phone this morning? Maybe WhatsApp to check messages? Clock App to turn off your 11 alarms?</a:t>
            </a:r>
          </a:p>
          <a:p>
            <a:endParaRPr lang="en-US" dirty="0"/>
          </a:p>
          <a:p>
            <a:r>
              <a:rPr lang="en-US" dirty="0"/>
              <a:t>These apps have become such an integral part of our daily lives that we barely think about them anymore. But here's the exciting part - by the end of this module, you'll understand how these apps are built, and you'll be able to create your own. And the best part? It's not as mysterious as you might think.</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something familiar. When we build an app, it's very similar to building a house. Just like a house needs a blueprint, our app needs a layout. </a:t>
            </a:r>
          </a:p>
          <a:p>
            <a:r>
              <a:rPr lang="en-US" dirty="0"/>
              <a:t>Just as a house needs wiring and plumbing to make things work, our app needs code to make it function. And just like builders have their toolbox, we have Android Studio - our complete workshop for creating apps.</a:t>
            </a:r>
          </a:p>
          <a:p>
            <a:endParaRPr lang="en-US" dirty="0"/>
          </a:p>
          <a:p>
            <a:r>
              <a:rPr lang="en-US" dirty="0"/>
              <a:t>[Switch to Android Studio]</a:t>
            </a:r>
          </a:p>
          <a:p>
            <a:endParaRPr lang="en-US" dirty="0"/>
          </a:p>
          <a:p>
            <a:r>
              <a:rPr lang="en-US" dirty="0"/>
              <a:t>Speaking of which, let me show you what our workshop looks like. Don't worry about all these panels and buttons - when you're building a house, you don't need to understand every tool in the hardware store on day one. We'll learn them step by step.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Firstly, our trusty toolbox.</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530860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just these few minutes, we've seen how building an app is a lot like building a house - we need a design, we need the right tools, and we build it piece by piece. Over this module, you'll learn to design beautiful app screens, make them interactive, and eventually, publish them for others to use.</a:t>
            </a:r>
          </a:p>
          <a:p>
            <a:r>
              <a:rPr lang="en-US" dirty="0"/>
              <a:t>Remember how we started with that question about your morning apps? Soon, you might be building the next app that people check first thing in their day.</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5454807" cy="3200400"/>
          </a:xfrm>
        </p:spPr>
        <p:txBody>
          <a:bodyPr anchor="ctr"/>
          <a:lstStyle/>
          <a:p>
            <a:r>
              <a:rPr lang="en-US" sz="2400" dirty="0"/>
              <a:t>A BRIEF INTRODUCTION TO</a:t>
            </a:r>
            <a:br>
              <a:rPr lang="en-US" dirty="0"/>
            </a:br>
            <a:r>
              <a:rPr lang="en-US" dirty="0"/>
              <a:t>Mobile Development</a:t>
            </a:r>
            <a:br>
              <a:rPr lang="en-US" dirty="0"/>
            </a:br>
            <a:br>
              <a:rPr lang="en-US" dirty="0"/>
            </a:br>
            <a:r>
              <a:rPr lang="en-US" sz="2000" dirty="0"/>
              <a:t>Glynn </a:t>
            </a:r>
            <a:r>
              <a:rPr lang="en-US" sz="2000" dirty="0" err="1"/>
              <a:t>RUdman</a:t>
            </a:r>
            <a:endParaRPr lang="en-US" dirty="0"/>
          </a:p>
        </p:txBody>
      </p:sp>
    </p:spTree>
    <p:extLst>
      <p:ext uri="{BB962C8B-B14F-4D97-AF65-F5344CB8AC3E}">
        <p14:creationId xmlns:p14="http://schemas.microsoft.com/office/powerpoint/2010/main" val="258605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42C55B-B87B-C25D-12B7-566A5ED25AA6}"/>
              </a:ext>
            </a:extLst>
          </p:cNvPr>
          <p:cNvSpPr>
            <a:spLocks noGrp="1"/>
          </p:cNvSpPr>
          <p:nvPr>
            <p:ph type="ctrTitle"/>
          </p:nvPr>
        </p:nvSpPr>
        <p:spPr/>
        <p:txBody>
          <a:bodyPr/>
          <a:lstStyle/>
          <a:p>
            <a:r>
              <a:rPr lang="en-ZA" dirty="0"/>
              <a:t>Who Am I?</a:t>
            </a:r>
          </a:p>
        </p:txBody>
      </p:sp>
      <p:sp>
        <p:nvSpPr>
          <p:cNvPr id="8" name="Subtitle 7">
            <a:extLst>
              <a:ext uri="{FF2B5EF4-FFF2-40B4-BE49-F238E27FC236}">
                <a16:creationId xmlns:a16="http://schemas.microsoft.com/office/drawing/2014/main" id="{F0774B30-36A8-680B-EEDF-FEAB54F82352}"/>
              </a:ext>
            </a:extLst>
          </p:cNvPr>
          <p:cNvSpPr>
            <a:spLocks noGrp="1"/>
          </p:cNvSpPr>
          <p:nvPr>
            <p:ph type="subTitle" idx="1"/>
          </p:nvPr>
        </p:nvSpPr>
        <p:spPr/>
        <p:txBody>
          <a:bodyPr/>
          <a:lstStyle/>
          <a:p>
            <a:endParaRPr lang="en-ZA" dirty="0"/>
          </a:p>
        </p:txBody>
      </p:sp>
      <p:sp>
        <p:nvSpPr>
          <p:cNvPr id="4" name="Slide Number Placeholder 3">
            <a:extLst>
              <a:ext uri="{FF2B5EF4-FFF2-40B4-BE49-F238E27FC236}">
                <a16:creationId xmlns:a16="http://schemas.microsoft.com/office/drawing/2014/main" id="{A34AF498-C0F0-AF48-B561-358FA58CF371}"/>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9212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C1B00-85F6-1C52-577A-6DEE3055A101}"/>
              </a:ext>
            </a:extLst>
          </p:cNvPr>
          <p:cNvSpPr>
            <a:spLocks noGrp="1"/>
          </p:cNvSpPr>
          <p:nvPr>
            <p:ph type="title"/>
          </p:nvPr>
        </p:nvSpPr>
        <p:spPr/>
        <p:txBody>
          <a:bodyPr/>
          <a:lstStyle/>
          <a:p>
            <a:r>
              <a:rPr lang="en-ZA" dirty="0"/>
              <a:t>Module Breakdown</a:t>
            </a:r>
          </a:p>
        </p:txBody>
      </p:sp>
      <p:sp>
        <p:nvSpPr>
          <p:cNvPr id="4" name="Slide Number Placeholder 3">
            <a:extLst>
              <a:ext uri="{FF2B5EF4-FFF2-40B4-BE49-F238E27FC236}">
                <a16:creationId xmlns:a16="http://schemas.microsoft.com/office/drawing/2014/main" id="{92E277C3-6AAB-6D54-9601-5D025FCFB55C}"/>
              </a:ext>
            </a:extLst>
          </p:cNvPr>
          <p:cNvSpPr>
            <a:spLocks noGrp="1"/>
          </p:cNvSpPr>
          <p:nvPr>
            <p:ph type="sldNum" sz="quarter" idx="12"/>
          </p:nvPr>
        </p:nvSpPr>
        <p:spPr/>
        <p:txBody>
          <a:bodyPr/>
          <a:lstStyle/>
          <a:p>
            <a:fld id="{A49DFD55-3C28-40EF-9E31-A92D2E4017FF}" type="slidenum">
              <a:rPr lang="en-US" smtClean="0"/>
              <a:pPr/>
              <a:t>3</a:t>
            </a:fld>
            <a:endParaRPr lang="en-US" dirty="0"/>
          </a:p>
        </p:txBody>
      </p:sp>
      <p:pic>
        <p:nvPicPr>
          <p:cNvPr id="10" name="Picture 9" descr="A screenshot of a computer&#10;&#10;AI-generated content may be incorrect.">
            <a:extLst>
              <a:ext uri="{FF2B5EF4-FFF2-40B4-BE49-F238E27FC236}">
                <a16:creationId xmlns:a16="http://schemas.microsoft.com/office/drawing/2014/main" id="{C8FDBAE5-261A-569E-E891-3C1BFE9B4A00}"/>
              </a:ext>
            </a:extLst>
          </p:cNvPr>
          <p:cNvPicPr>
            <a:picLocks noChangeAspect="1"/>
          </p:cNvPicPr>
          <p:nvPr/>
        </p:nvPicPr>
        <p:blipFill>
          <a:blip r:embed="rId2"/>
          <a:stretch>
            <a:fillRect/>
          </a:stretch>
        </p:blipFill>
        <p:spPr>
          <a:xfrm>
            <a:off x="5643826" y="2263390"/>
            <a:ext cx="5096052" cy="4458085"/>
          </a:xfrm>
          <a:prstGeom prst="rect">
            <a:avLst/>
          </a:prstGeom>
        </p:spPr>
      </p:pic>
    </p:spTree>
    <p:extLst>
      <p:ext uri="{BB962C8B-B14F-4D97-AF65-F5344CB8AC3E}">
        <p14:creationId xmlns:p14="http://schemas.microsoft.com/office/powerpoint/2010/main" val="469245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7" y="268360"/>
            <a:ext cx="8136008" cy="2121177"/>
          </a:xfrm>
        </p:spPr>
        <p:txBody>
          <a:bodyPr/>
          <a:lstStyle/>
          <a:p>
            <a:r>
              <a:rPr lang="en-US" dirty="0"/>
              <a:t>What was the FIRST app you used TODAY?</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4</a:t>
            </a:fld>
            <a:endParaRPr lang="en-US" dirty="0"/>
          </a:p>
        </p:txBody>
      </p:sp>
      <p:pic>
        <p:nvPicPr>
          <p:cNvPr id="12" name="Content Placeholder 11" descr="A group of colorful circles with logos&#10;&#10;Description automatically generated">
            <a:extLst>
              <a:ext uri="{FF2B5EF4-FFF2-40B4-BE49-F238E27FC236}">
                <a16:creationId xmlns:a16="http://schemas.microsoft.com/office/drawing/2014/main" id="{1FAA2BA3-2F80-1231-012D-EAB99077DF7A}"/>
              </a:ext>
            </a:extLst>
          </p:cNvPr>
          <p:cNvPicPr>
            <a:picLocks noGrp="1" noChangeAspect="1"/>
          </p:cNvPicPr>
          <p:nvPr>
            <p:ph sz="half" idx="2"/>
          </p:nvPr>
        </p:nvPicPr>
        <p:blipFill>
          <a:blip r:embed="rId3"/>
          <a:stretch>
            <a:fillRect/>
          </a:stretch>
        </p:blipFill>
        <p:spPr bwMode="auto">
          <a:xfrm>
            <a:off x="1938250" y="2763838"/>
            <a:ext cx="6056488" cy="340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51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838200" y="337192"/>
            <a:ext cx="5655197" cy="1263007"/>
          </a:xfrm>
        </p:spPr>
        <p:txBody>
          <a:bodyPr>
            <a:normAutofit/>
          </a:bodyPr>
          <a:lstStyle/>
          <a:p>
            <a:r>
              <a:rPr lang="en-US" dirty="0"/>
              <a:t>Building a House</a:t>
            </a:r>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p:txBody>
          <a:bodyPr/>
          <a:lstStyle/>
          <a:p>
            <a:fld id="{A49DFD55-3C28-40EF-9E31-A92D2E4017FF}" type="slidenum">
              <a:rPr lang="en-US" smtClean="0"/>
              <a:pPr/>
              <a:t>5</a:t>
            </a:fld>
            <a:endParaRPr lang="en-US" dirty="0"/>
          </a:p>
        </p:txBody>
      </p:sp>
      <p:pic>
        <p:nvPicPr>
          <p:cNvPr id="2050" name="Picture 2" descr="Home And Commercial Building Blueprints - House Blueprints">
            <a:extLst>
              <a:ext uri="{FF2B5EF4-FFF2-40B4-BE49-F238E27FC236}">
                <a16:creationId xmlns:a16="http://schemas.microsoft.com/office/drawing/2014/main" id="{B95594B6-A54D-2E27-4653-4445336BB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0708"/>
            <a:ext cx="2271070" cy="1551141"/>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EFA88143-C022-59FB-B89B-DA48084BA899}"/>
              </a:ext>
            </a:extLst>
          </p:cNvPr>
          <p:cNvCxnSpPr>
            <a:cxnSpLocks/>
          </p:cNvCxnSpPr>
          <p:nvPr/>
        </p:nvCxnSpPr>
        <p:spPr>
          <a:xfrm>
            <a:off x="4457700" y="2590800"/>
            <a:ext cx="29051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4" name="Picture 6" descr="7 Types of Electrical Conduits and What You Need To Know - Industry Articles">
            <a:extLst>
              <a:ext uri="{FF2B5EF4-FFF2-40B4-BE49-F238E27FC236}">
                <a16:creationId xmlns:a16="http://schemas.microsoft.com/office/drawing/2014/main" id="{0B16C118-7BA8-0721-616F-36588903C7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1" y="3408363"/>
            <a:ext cx="2271070" cy="151026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0EA777FF-636E-E9FA-4921-F1012CF54D96}"/>
              </a:ext>
            </a:extLst>
          </p:cNvPr>
          <p:cNvCxnSpPr>
            <a:cxnSpLocks/>
          </p:cNvCxnSpPr>
          <p:nvPr/>
        </p:nvCxnSpPr>
        <p:spPr>
          <a:xfrm>
            <a:off x="4486275" y="4114800"/>
            <a:ext cx="29051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6" name="Picture 8" descr="King Tony - Tool Box Diesel Mechanic 1/2&quot; And 3/4&quot; 77 Piece">
            <a:extLst>
              <a:ext uri="{FF2B5EF4-FFF2-40B4-BE49-F238E27FC236}">
                <a16:creationId xmlns:a16="http://schemas.microsoft.com/office/drawing/2014/main" id="{816DF4A0-CEE3-A1B7-EF11-79F8E5F46CB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2167" r="96667">
                        <a14:foregroundMark x1="9500" y1="38167" x2="2667" y2="67000"/>
                        <a14:foregroundMark x1="2667" y1="67000" x2="2167" y2="67000"/>
                        <a14:foregroundMark x1="87167" y1="42333" x2="96667" y2="72833"/>
                      </a14:backgroundRemoval>
                    </a14:imgEffect>
                  </a14:imgLayer>
                </a14:imgProps>
              </a:ext>
              <a:ext uri="{28A0092B-C50C-407E-A947-70E740481C1C}">
                <a14:useLocalDpi xmlns:a14="http://schemas.microsoft.com/office/drawing/2010/main" val="0"/>
              </a:ext>
            </a:extLst>
          </a:blip>
          <a:srcRect/>
          <a:stretch>
            <a:fillRect/>
          </a:stretch>
        </p:blipFill>
        <p:spPr bwMode="auto">
          <a:xfrm>
            <a:off x="1066282" y="4955138"/>
            <a:ext cx="1814905" cy="1814905"/>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57FDE7E5-4C39-93B2-E2E8-85CCCD725F1C}"/>
              </a:ext>
            </a:extLst>
          </p:cNvPr>
          <p:cNvCxnSpPr>
            <a:cxnSpLocks/>
          </p:cNvCxnSpPr>
          <p:nvPr/>
        </p:nvCxnSpPr>
        <p:spPr>
          <a:xfrm>
            <a:off x="4457699" y="5814965"/>
            <a:ext cx="29051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8526FEE-9A79-F316-955D-79328C9CBF72}"/>
              </a:ext>
            </a:extLst>
          </p:cNvPr>
          <p:cNvSpPr txBox="1"/>
          <p:nvPr/>
        </p:nvSpPr>
        <p:spPr>
          <a:xfrm>
            <a:off x="8610600" y="2406134"/>
            <a:ext cx="1235597" cy="369332"/>
          </a:xfrm>
          <a:prstGeom prst="rect">
            <a:avLst/>
          </a:prstGeom>
          <a:noFill/>
        </p:spPr>
        <p:txBody>
          <a:bodyPr wrap="square" rtlCol="0">
            <a:spAutoFit/>
          </a:bodyPr>
          <a:lstStyle/>
          <a:p>
            <a:pPr algn="ctr"/>
            <a:r>
              <a:rPr lang="en-ZA" dirty="0"/>
              <a:t>Layout</a:t>
            </a:r>
          </a:p>
        </p:txBody>
      </p:sp>
      <p:sp>
        <p:nvSpPr>
          <p:cNvPr id="24" name="TextBox 23">
            <a:extLst>
              <a:ext uri="{FF2B5EF4-FFF2-40B4-BE49-F238E27FC236}">
                <a16:creationId xmlns:a16="http://schemas.microsoft.com/office/drawing/2014/main" id="{CE958018-05CE-0576-6DFC-5245700B683F}"/>
              </a:ext>
            </a:extLst>
          </p:cNvPr>
          <p:cNvSpPr txBox="1"/>
          <p:nvPr/>
        </p:nvSpPr>
        <p:spPr>
          <a:xfrm>
            <a:off x="8610600" y="3897869"/>
            <a:ext cx="1235597" cy="369332"/>
          </a:xfrm>
          <a:prstGeom prst="rect">
            <a:avLst/>
          </a:prstGeom>
          <a:noFill/>
        </p:spPr>
        <p:txBody>
          <a:bodyPr wrap="square" rtlCol="0">
            <a:spAutoFit/>
          </a:bodyPr>
          <a:lstStyle/>
          <a:p>
            <a:pPr algn="ctr"/>
            <a:r>
              <a:rPr lang="en-ZA" dirty="0"/>
              <a:t>Code</a:t>
            </a:r>
          </a:p>
        </p:txBody>
      </p:sp>
      <p:sp>
        <p:nvSpPr>
          <p:cNvPr id="25" name="TextBox 24">
            <a:extLst>
              <a:ext uri="{FF2B5EF4-FFF2-40B4-BE49-F238E27FC236}">
                <a16:creationId xmlns:a16="http://schemas.microsoft.com/office/drawing/2014/main" id="{493B1A4C-72FF-8142-795B-58BA5DE3AAF0}"/>
              </a:ext>
            </a:extLst>
          </p:cNvPr>
          <p:cNvSpPr txBox="1"/>
          <p:nvPr/>
        </p:nvSpPr>
        <p:spPr>
          <a:xfrm>
            <a:off x="8320945" y="5630299"/>
            <a:ext cx="1814905" cy="369332"/>
          </a:xfrm>
          <a:prstGeom prst="rect">
            <a:avLst/>
          </a:prstGeom>
          <a:noFill/>
        </p:spPr>
        <p:txBody>
          <a:bodyPr wrap="square" rtlCol="0">
            <a:spAutoFit/>
          </a:bodyPr>
          <a:lstStyle/>
          <a:p>
            <a:pPr algn="ctr"/>
            <a:r>
              <a:rPr lang="en-ZA" dirty="0"/>
              <a:t>Android Studio</a:t>
            </a:r>
          </a:p>
        </p:txBody>
      </p:sp>
    </p:spTree>
    <p:extLst>
      <p:ext uri="{BB962C8B-B14F-4D97-AF65-F5344CB8AC3E}">
        <p14:creationId xmlns:p14="http://schemas.microsoft.com/office/powerpoint/2010/main" val="165816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3DCF-AA15-1A85-0C2D-AC82B80A504E}"/>
              </a:ext>
            </a:extLst>
          </p:cNvPr>
          <p:cNvSpPr>
            <a:spLocks noGrp="1"/>
          </p:cNvSpPr>
          <p:nvPr>
            <p:ph type="title"/>
          </p:nvPr>
        </p:nvSpPr>
        <p:spPr>
          <a:xfrm>
            <a:off x="279800" y="214374"/>
            <a:ext cx="3017046" cy="1552452"/>
          </a:xfrm>
        </p:spPr>
        <p:txBody>
          <a:bodyPr>
            <a:normAutofit/>
          </a:bodyPr>
          <a:lstStyle/>
          <a:p>
            <a:r>
              <a:rPr lang="en-ZA" sz="2400" dirty="0"/>
              <a:t>WHAT DOES OUR</a:t>
            </a:r>
            <a:br>
              <a:rPr lang="en-ZA" sz="2400" dirty="0"/>
            </a:br>
            <a:r>
              <a:rPr lang="en-ZA" sz="2400" dirty="0"/>
              <a:t>Workshop LOOK LIKE?</a:t>
            </a:r>
          </a:p>
        </p:txBody>
      </p:sp>
      <p:sp>
        <p:nvSpPr>
          <p:cNvPr id="7" name="Slide Number Placeholder 6">
            <a:extLst>
              <a:ext uri="{FF2B5EF4-FFF2-40B4-BE49-F238E27FC236}">
                <a16:creationId xmlns:a16="http://schemas.microsoft.com/office/drawing/2014/main" id="{6274A28A-414F-9E51-B966-E58F20A5237F}"/>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9" name="Picture 8" descr="A screenshot of a computer&#10;&#10;Description automatically generated">
            <a:extLst>
              <a:ext uri="{FF2B5EF4-FFF2-40B4-BE49-F238E27FC236}">
                <a16:creationId xmlns:a16="http://schemas.microsoft.com/office/drawing/2014/main" id="{D4D4BF71-6211-BDA1-D2C0-3055E4F838C6}"/>
              </a:ext>
            </a:extLst>
          </p:cNvPr>
          <p:cNvPicPr>
            <a:picLocks noChangeAspect="1"/>
          </p:cNvPicPr>
          <p:nvPr/>
        </p:nvPicPr>
        <p:blipFill>
          <a:blip r:embed="rId3"/>
          <a:srcRect b="4248"/>
          <a:stretch/>
        </p:blipFill>
        <p:spPr>
          <a:xfrm>
            <a:off x="1476376" y="2212750"/>
            <a:ext cx="8420099" cy="4535119"/>
          </a:xfrm>
          <a:prstGeom prst="rect">
            <a:avLst/>
          </a:prstGeom>
        </p:spPr>
      </p:pic>
      <p:cxnSp>
        <p:nvCxnSpPr>
          <p:cNvPr id="11" name="Straight Arrow Connector 10">
            <a:extLst>
              <a:ext uri="{FF2B5EF4-FFF2-40B4-BE49-F238E27FC236}">
                <a16:creationId xmlns:a16="http://schemas.microsoft.com/office/drawing/2014/main" id="{1D6622FF-1CFF-39F1-F5BB-03664851F508}"/>
              </a:ext>
            </a:extLst>
          </p:cNvPr>
          <p:cNvCxnSpPr>
            <a:cxnSpLocks/>
            <a:stCxn id="13" idx="3"/>
          </p:cNvCxnSpPr>
          <p:nvPr/>
        </p:nvCxnSpPr>
        <p:spPr>
          <a:xfrm>
            <a:off x="1176339" y="3528211"/>
            <a:ext cx="776286" cy="5484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BCE7F96F-F5C6-E5CA-D146-B451F35EDF0C}"/>
              </a:ext>
            </a:extLst>
          </p:cNvPr>
          <p:cNvSpPr txBox="1"/>
          <p:nvPr/>
        </p:nvSpPr>
        <p:spPr>
          <a:xfrm>
            <a:off x="42866" y="3205045"/>
            <a:ext cx="1133473" cy="646331"/>
          </a:xfrm>
          <a:prstGeom prst="rect">
            <a:avLst/>
          </a:prstGeom>
          <a:noFill/>
        </p:spPr>
        <p:txBody>
          <a:bodyPr wrap="square" rtlCol="0">
            <a:spAutoFit/>
          </a:bodyPr>
          <a:lstStyle/>
          <a:p>
            <a:pPr algn="ctr"/>
            <a:r>
              <a:rPr lang="en-ZA" dirty="0"/>
              <a:t>“Rooms”</a:t>
            </a:r>
            <a:br>
              <a:rPr lang="en-ZA" dirty="0"/>
            </a:br>
            <a:r>
              <a:rPr lang="en-ZA" dirty="0"/>
              <a:t>(Files)</a:t>
            </a:r>
          </a:p>
        </p:txBody>
      </p:sp>
      <p:sp>
        <p:nvSpPr>
          <p:cNvPr id="14" name="TextBox 13">
            <a:extLst>
              <a:ext uri="{FF2B5EF4-FFF2-40B4-BE49-F238E27FC236}">
                <a16:creationId xmlns:a16="http://schemas.microsoft.com/office/drawing/2014/main" id="{064969D2-3F4C-FA73-5401-0C35ECBC5D80}"/>
              </a:ext>
            </a:extLst>
          </p:cNvPr>
          <p:cNvSpPr txBox="1"/>
          <p:nvPr/>
        </p:nvSpPr>
        <p:spPr>
          <a:xfrm>
            <a:off x="3876676" y="811770"/>
            <a:ext cx="1304924" cy="646331"/>
          </a:xfrm>
          <a:prstGeom prst="rect">
            <a:avLst/>
          </a:prstGeom>
          <a:noFill/>
        </p:spPr>
        <p:txBody>
          <a:bodyPr wrap="square" rtlCol="0">
            <a:spAutoFit/>
          </a:bodyPr>
          <a:lstStyle/>
          <a:p>
            <a:r>
              <a:rPr lang="en-ZA" dirty="0"/>
              <a:t>“Furniture”</a:t>
            </a:r>
          </a:p>
          <a:p>
            <a:pPr algn="ctr"/>
            <a:r>
              <a:rPr lang="en-ZA" dirty="0"/>
              <a:t>(Objects)</a:t>
            </a:r>
          </a:p>
        </p:txBody>
      </p:sp>
      <p:cxnSp>
        <p:nvCxnSpPr>
          <p:cNvPr id="15" name="Straight Arrow Connector 14">
            <a:extLst>
              <a:ext uri="{FF2B5EF4-FFF2-40B4-BE49-F238E27FC236}">
                <a16:creationId xmlns:a16="http://schemas.microsoft.com/office/drawing/2014/main" id="{5B0C7CD4-293D-C8D3-D548-B06ADCA1EFCD}"/>
              </a:ext>
            </a:extLst>
          </p:cNvPr>
          <p:cNvCxnSpPr>
            <a:cxnSpLocks/>
            <a:stCxn id="14" idx="2"/>
          </p:cNvCxnSpPr>
          <p:nvPr/>
        </p:nvCxnSpPr>
        <p:spPr>
          <a:xfrm flipH="1">
            <a:off x="4343998" y="1458101"/>
            <a:ext cx="185140" cy="13517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9D5E22D2-C6B1-B53B-DB84-E59702895D6B}"/>
              </a:ext>
            </a:extLst>
          </p:cNvPr>
          <p:cNvCxnSpPr>
            <a:cxnSpLocks/>
            <a:stCxn id="20" idx="2"/>
          </p:cNvCxnSpPr>
          <p:nvPr/>
        </p:nvCxnSpPr>
        <p:spPr>
          <a:xfrm flipH="1">
            <a:off x="6200775" y="1899722"/>
            <a:ext cx="104775" cy="14340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793AD5DB-4FEC-E895-C729-0C0AAD449F49}"/>
              </a:ext>
            </a:extLst>
          </p:cNvPr>
          <p:cNvSpPr txBox="1"/>
          <p:nvPr/>
        </p:nvSpPr>
        <p:spPr>
          <a:xfrm>
            <a:off x="5653088" y="1253391"/>
            <a:ext cx="1304924" cy="646331"/>
          </a:xfrm>
          <a:prstGeom prst="rect">
            <a:avLst/>
          </a:prstGeom>
          <a:noFill/>
        </p:spPr>
        <p:txBody>
          <a:bodyPr wrap="square" rtlCol="0">
            <a:spAutoFit/>
          </a:bodyPr>
          <a:lstStyle/>
          <a:p>
            <a:pPr algn="ctr"/>
            <a:r>
              <a:rPr lang="en-ZA" dirty="0"/>
              <a:t>Live Preview</a:t>
            </a:r>
          </a:p>
        </p:txBody>
      </p:sp>
      <p:cxnSp>
        <p:nvCxnSpPr>
          <p:cNvPr id="21" name="Straight Arrow Connector 20">
            <a:extLst>
              <a:ext uri="{FF2B5EF4-FFF2-40B4-BE49-F238E27FC236}">
                <a16:creationId xmlns:a16="http://schemas.microsoft.com/office/drawing/2014/main" id="{4B5EB872-DFCC-79F4-9BDC-D5F349087726}"/>
              </a:ext>
            </a:extLst>
          </p:cNvPr>
          <p:cNvCxnSpPr>
            <a:cxnSpLocks/>
            <a:stCxn id="23" idx="1"/>
          </p:cNvCxnSpPr>
          <p:nvPr/>
        </p:nvCxnSpPr>
        <p:spPr>
          <a:xfrm flipH="1">
            <a:off x="8353425" y="3568571"/>
            <a:ext cx="2124074" cy="3687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TextBox 22">
            <a:extLst>
              <a:ext uri="{FF2B5EF4-FFF2-40B4-BE49-F238E27FC236}">
                <a16:creationId xmlns:a16="http://schemas.microsoft.com/office/drawing/2014/main" id="{5DF5D1CF-7398-E3DF-4ED0-2CF44E85F4E4}"/>
              </a:ext>
            </a:extLst>
          </p:cNvPr>
          <p:cNvSpPr txBox="1"/>
          <p:nvPr/>
        </p:nvSpPr>
        <p:spPr>
          <a:xfrm>
            <a:off x="10477499" y="3245405"/>
            <a:ext cx="1304924" cy="646331"/>
          </a:xfrm>
          <a:prstGeom prst="rect">
            <a:avLst/>
          </a:prstGeom>
          <a:noFill/>
        </p:spPr>
        <p:txBody>
          <a:bodyPr wrap="square" rtlCol="0">
            <a:spAutoFit/>
          </a:bodyPr>
          <a:lstStyle/>
          <a:p>
            <a:pPr algn="ctr"/>
            <a:r>
              <a:rPr lang="en-ZA" dirty="0"/>
              <a:t>“Blueprint”</a:t>
            </a:r>
          </a:p>
          <a:p>
            <a:pPr algn="ctr"/>
            <a:r>
              <a:rPr lang="en-ZA" dirty="0"/>
              <a:t>(Layout)</a:t>
            </a:r>
          </a:p>
        </p:txBody>
      </p:sp>
      <p:cxnSp>
        <p:nvCxnSpPr>
          <p:cNvPr id="26" name="Straight Arrow Connector 25">
            <a:extLst>
              <a:ext uri="{FF2B5EF4-FFF2-40B4-BE49-F238E27FC236}">
                <a16:creationId xmlns:a16="http://schemas.microsoft.com/office/drawing/2014/main" id="{479014FA-CFEF-A0E9-A592-CA46C5434495}"/>
              </a:ext>
            </a:extLst>
          </p:cNvPr>
          <p:cNvCxnSpPr>
            <a:cxnSpLocks/>
            <a:stCxn id="29" idx="1"/>
          </p:cNvCxnSpPr>
          <p:nvPr/>
        </p:nvCxnSpPr>
        <p:spPr>
          <a:xfrm flipH="1" flipV="1">
            <a:off x="9534525" y="5247557"/>
            <a:ext cx="942974" cy="3097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585B7B7E-7CE4-2450-B63A-4839F6366E89}"/>
              </a:ext>
            </a:extLst>
          </p:cNvPr>
          <p:cNvSpPr txBox="1"/>
          <p:nvPr/>
        </p:nvSpPr>
        <p:spPr>
          <a:xfrm>
            <a:off x="10477499" y="4955370"/>
            <a:ext cx="1571626" cy="646331"/>
          </a:xfrm>
          <a:prstGeom prst="rect">
            <a:avLst/>
          </a:prstGeom>
          <a:noFill/>
        </p:spPr>
        <p:txBody>
          <a:bodyPr wrap="square" rtlCol="0">
            <a:spAutoFit/>
          </a:bodyPr>
          <a:lstStyle/>
          <a:p>
            <a:pPr algn="ctr"/>
            <a:r>
              <a:rPr lang="en-ZA" dirty="0"/>
              <a:t>“Trimmings”</a:t>
            </a:r>
            <a:br>
              <a:rPr lang="en-ZA" dirty="0"/>
            </a:br>
            <a:r>
              <a:rPr lang="en-ZA" dirty="0"/>
              <a:t>(Attributes)</a:t>
            </a:r>
          </a:p>
        </p:txBody>
      </p:sp>
      <p:cxnSp>
        <p:nvCxnSpPr>
          <p:cNvPr id="37" name="Straight Arrow Connector 36">
            <a:extLst>
              <a:ext uri="{FF2B5EF4-FFF2-40B4-BE49-F238E27FC236}">
                <a16:creationId xmlns:a16="http://schemas.microsoft.com/office/drawing/2014/main" id="{D4E22B19-4B86-4B24-B8FB-7C67411DF53D}"/>
              </a:ext>
            </a:extLst>
          </p:cNvPr>
          <p:cNvCxnSpPr>
            <a:cxnSpLocks/>
          </p:cNvCxnSpPr>
          <p:nvPr/>
        </p:nvCxnSpPr>
        <p:spPr>
          <a:xfrm>
            <a:off x="1171575" y="5207289"/>
            <a:ext cx="30480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9" name="TextBox 38">
            <a:extLst>
              <a:ext uri="{FF2B5EF4-FFF2-40B4-BE49-F238E27FC236}">
                <a16:creationId xmlns:a16="http://schemas.microsoft.com/office/drawing/2014/main" id="{272FEE01-DEDE-CCC4-55DB-2F4E37764E91}"/>
              </a:ext>
            </a:extLst>
          </p:cNvPr>
          <p:cNvSpPr txBox="1"/>
          <p:nvPr/>
        </p:nvSpPr>
        <p:spPr>
          <a:xfrm>
            <a:off x="-160733" y="4745624"/>
            <a:ext cx="1476376" cy="923330"/>
          </a:xfrm>
          <a:prstGeom prst="rect">
            <a:avLst/>
          </a:prstGeom>
          <a:noFill/>
        </p:spPr>
        <p:txBody>
          <a:bodyPr wrap="square" rtlCol="0">
            <a:spAutoFit/>
          </a:bodyPr>
          <a:lstStyle/>
          <a:p>
            <a:pPr algn="ctr"/>
            <a:r>
              <a:rPr lang="en-ZA" dirty="0"/>
              <a:t>“Toolbox”</a:t>
            </a:r>
            <a:br>
              <a:rPr lang="en-ZA" dirty="0"/>
            </a:br>
            <a:r>
              <a:rPr lang="en-ZA" dirty="0"/>
              <a:t>(Android Studio)</a:t>
            </a:r>
          </a:p>
        </p:txBody>
      </p:sp>
    </p:spTree>
    <p:extLst>
      <p:ext uri="{BB962C8B-B14F-4D97-AF65-F5344CB8AC3E}">
        <p14:creationId xmlns:p14="http://schemas.microsoft.com/office/powerpoint/2010/main" val="79968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0" grpId="0"/>
      <p:bldP spid="23" grpId="0"/>
      <p:bldP spid="29"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DC874-3F1F-311A-3D3F-7344CD075B91}"/>
              </a:ext>
            </a:extLst>
          </p:cNvPr>
          <p:cNvSpPr>
            <a:spLocks noGrp="1"/>
          </p:cNvSpPr>
          <p:nvPr>
            <p:ph type="title"/>
          </p:nvPr>
        </p:nvSpPr>
        <p:spPr/>
        <p:txBody>
          <a:bodyPr/>
          <a:lstStyle/>
          <a:p>
            <a:r>
              <a:rPr lang="en-ZA" dirty="0"/>
              <a:t>Most importantly,</a:t>
            </a:r>
            <a:br>
              <a:rPr lang="en-ZA" dirty="0"/>
            </a:br>
            <a:r>
              <a:rPr lang="en-ZA" dirty="0"/>
              <a:t>The EMULATOR!</a:t>
            </a:r>
          </a:p>
        </p:txBody>
      </p:sp>
      <p:sp>
        <p:nvSpPr>
          <p:cNvPr id="3" name="Text Placeholder 2">
            <a:extLst>
              <a:ext uri="{FF2B5EF4-FFF2-40B4-BE49-F238E27FC236}">
                <a16:creationId xmlns:a16="http://schemas.microsoft.com/office/drawing/2014/main" id="{E6C6A371-BE54-D90E-DD3D-84BC5CB0D4D2}"/>
              </a:ext>
            </a:extLst>
          </p:cNvPr>
          <p:cNvSpPr>
            <a:spLocks noGrp="1"/>
          </p:cNvSpPr>
          <p:nvPr>
            <p:ph type="body" idx="1"/>
          </p:nvPr>
        </p:nvSpPr>
        <p:spPr/>
        <p:txBody>
          <a:bodyPr/>
          <a:lstStyle/>
          <a:p>
            <a:r>
              <a:rPr lang="en-ZA" dirty="0"/>
              <a:t>What is it though?</a:t>
            </a:r>
          </a:p>
        </p:txBody>
      </p:sp>
      <p:sp>
        <p:nvSpPr>
          <p:cNvPr id="4" name="Content Placeholder 3">
            <a:extLst>
              <a:ext uri="{FF2B5EF4-FFF2-40B4-BE49-F238E27FC236}">
                <a16:creationId xmlns:a16="http://schemas.microsoft.com/office/drawing/2014/main" id="{15CC3380-5B65-D458-46C2-C7A84D6D9A8B}"/>
              </a:ext>
            </a:extLst>
          </p:cNvPr>
          <p:cNvSpPr>
            <a:spLocks noGrp="1"/>
          </p:cNvSpPr>
          <p:nvPr>
            <p:ph sz="half" idx="2"/>
          </p:nvPr>
        </p:nvSpPr>
        <p:spPr/>
        <p:txBody>
          <a:bodyPr/>
          <a:lstStyle/>
          <a:p>
            <a:r>
              <a:rPr lang="en-ZA" dirty="0"/>
              <a:t>A virtual phone, right on your PC!</a:t>
            </a:r>
          </a:p>
          <a:p>
            <a:r>
              <a:rPr lang="en-ZA" dirty="0"/>
              <a:t>Very similar to the virtual machine its running on.</a:t>
            </a:r>
          </a:p>
          <a:p>
            <a:r>
              <a:rPr lang="en-ZA" dirty="0"/>
              <a:t>Allows us to run the apps we make for Android, on our Windows computers.</a:t>
            </a:r>
          </a:p>
          <a:p>
            <a:r>
              <a:rPr lang="en-ZA" dirty="0"/>
              <a:t>An Android app, running on a virtual Android phone, running on a virtual Windows computer, running on a Windows computer!</a:t>
            </a:r>
          </a:p>
        </p:txBody>
      </p:sp>
      <p:sp>
        <p:nvSpPr>
          <p:cNvPr id="7" name="Slide Number Placeholder 6">
            <a:extLst>
              <a:ext uri="{FF2B5EF4-FFF2-40B4-BE49-F238E27FC236}">
                <a16:creationId xmlns:a16="http://schemas.microsoft.com/office/drawing/2014/main" id="{9663256D-7647-3DDD-9D94-74D9D102657E}"/>
              </a:ext>
            </a:extLst>
          </p:cNvPr>
          <p:cNvSpPr>
            <a:spLocks noGrp="1"/>
          </p:cNvSpPr>
          <p:nvPr>
            <p:ph type="sldNum" sz="quarter" idx="12"/>
          </p:nvPr>
        </p:nvSpPr>
        <p:spPr/>
        <p:txBody>
          <a:bodyPr/>
          <a:lstStyle/>
          <a:p>
            <a:fld id="{A49DFD55-3C28-40EF-9E31-A92D2E4017FF}" type="slidenum">
              <a:rPr lang="en-US" smtClean="0"/>
              <a:pPr/>
              <a:t>7</a:t>
            </a:fld>
            <a:endParaRPr lang="en-US" dirty="0"/>
          </a:p>
        </p:txBody>
      </p:sp>
      <p:pic>
        <p:nvPicPr>
          <p:cNvPr id="1026" name="Picture 2" descr="Objects of desire: Russian doll">
            <a:extLst>
              <a:ext uri="{FF2B5EF4-FFF2-40B4-BE49-F238E27FC236}">
                <a16:creationId xmlns:a16="http://schemas.microsoft.com/office/drawing/2014/main" id="{085154C7-375F-AEE3-A427-0720EFF13B31}"/>
              </a:ext>
            </a:extLst>
          </p:cNvPr>
          <p:cNvPicPr>
            <a:picLocks noGrp="1" noChangeAspect="1" noChangeArrowheads="1"/>
          </p:cNvPicPr>
          <p:nvPr>
            <p:ph sz="half" idx="14"/>
          </p:nvPr>
        </p:nvPicPr>
        <p:blipFill>
          <a:blip r:embed="rId2">
            <a:extLst>
              <a:ext uri="{BEBA8EAE-BF5A-486C-A8C5-ECC9F3942E4B}">
                <a14:imgProps xmlns:a14="http://schemas.microsoft.com/office/drawing/2010/main">
                  <a14:imgLayer r:embed="rId3">
                    <a14:imgEffect>
                      <a14:backgroundRemoval t="10000" b="92733" l="9974" r="89989">
                        <a14:foregroundMark x1="46607" y1="33067" x2="47619" y2="82200"/>
                        <a14:foregroundMark x1="47619" y1="82200" x2="42857" y2="50800"/>
                        <a14:foregroundMark x1="42857" y1="50800" x2="43232" y2="42467"/>
                        <a14:foregroundMark x1="62542" y1="41600" x2="62842" y2="75133"/>
                        <a14:foregroundMark x1="62842" y1="75133" x2="67004" y2="49467"/>
                        <a14:foregroundMark x1="67004" y1="49467" x2="66667" y2="49333"/>
                        <a14:foregroundMark x1="84777" y1="73867" x2="84777" y2="84600"/>
                        <a14:foregroundMark x1="26097" y1="11533" x2="26097" y2="11533"/>
                        <a14:foregroundMark x1="22235" y1="92733" x2="27784" y2="92333"/>
                        <a14:foregroundMark x1="73191" y1="57933" x2="76378" y2="78733"/>
                        <a14:foregroundMark x1="76378" y1="78733" x2="73716" y2="57800"/>
                        <a14:foregroundMark x1="73716" y1="57800" x2="74166" y2="59667"/>
                      </a14:backgroundRemoval>
                    </a14:imgEffect>
                  </a14:imgLayer>
                </a14:imgProps>
              </a:ext>
              <a:ext uri="{28A0092B-C50C-407E-A947-70E740481C1C}">
                <a14:useLocalDpi xmlns:a14="http://schemas.microsoft.com/office/drawing/2010/main" val="0"/>
              </a:ext>
            </a:extLst>
          </a:blip>
          <a:srcRect/>
          <a:stretch>
            <a:fillRect/>
          </a:stretch>
        </p:blipFill>
        <p:spPr bwMode="auto">
          <a:xfrm>
            <a:off x="7886700" y="3572609"/>
            <a:ext cx="3943350" cy="2217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9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5542188" y="133746"/>
            <a:ext cx="4924425" cy="1524735"/>
          </a:xfrm>
        </p:spPr>
        <p:txBody>
          <a:bodyPr/>
          <a:lstStyle/>
          <a:p>
            <a:r>
              <a:rPr lang="en-US" dirty="0"/>
              <a:t>The Cycle Begins</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8</a:t>
            </a:fld>
            <a:endParaRPr lang="en-US" dirty="0"/>
          </a:p>
        </p:txBody>
      </p:sp>
      <p:graphicFrame>
        <p:nvGraphicFramePr>
          <p:cNvPr id="7" name="Diagram 6">
            <a:extLst>
              <a:ext uri="{FF2B5EF4-FFF2-40B4-BE49-F238E27FC236}">
                <a16:creationId xmlns:a16="http://schemas.microsoft.com/office/drawing/2014/main" id="{35EF1583-4045-DA4B-A52F-BC9A37FDC4ED}"/>
              </a:ext>
            </a:extLst>
          </p:cNvPr>
          <p:cNvGraphicFramePr/>
          <p:nvPr>
            <p:extLst>
              <p:ext uri="{D42A27DB-BD31-4B8C-83A1-F6EECF244321}">
                <p14:modId xmlns:p14="http://schemas.microsoft.com/office/powerpoint/2010/main" val="177285540"/>
              </p:ext>
            </p:extLst>
          </p:nvPr>
        </p:nvGraphicFramePr>
        <p:xfrm>
          <a:off x="5288188" y="1921271"/>
          <a:ext cx="5178425" cy="4661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978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TotalTime>5007</TotalTime>
  <Words>506</Words>
  <Application>Microsoft Office PowerPoint</Application>
  <PresentationFormat>Widescreen</PresentationFormat>
  <Paragraphs>52</Paragraphs>
  <Slides>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Tenorite</vt:lpstr>
      <vt:lpstr>Custom</vt:lpstr>
      <vt:lpstr>A BRIEF INTRODUCTION TO Mobile Development  Glynn RUdman</vt:lpstr>
      <vt:lpstr>Who Am I?</vt:lpstr>
      <vt:lpstr>Module Breakdown</vt:lpstr>
      <vt:lpstr>What was the FIRST app you used TODAY?</vt:lpstr>
      <vt:lpstr>Building a House</vt:lpstr>
      <vt:lpstr>WHAT DOES OUR Workshop LOOK LIKE?</vt:lpstr>
      <vt:lpstr>Most importantly, The EMULATOR!</vt:lpstr>
      <vt:lpstr>The Cycle Begins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Glynn Arthur Rudman</dc:creator>
  <cp:lastModifiedBy>Glynn Arthur Rudman</cp:lastModifiedBy>
  <cp:revision>13</cp:revision>
  <dcterms:created xsi:type="dcterms:W3CDTF">2025-01-15T15:07:26Z</dcterms:created>
  <dcterms:modified xsi:type="dcterms:W3CDTF">2025-02-23T23:23:08Z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